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2"/>
    <p:sldMasterId id="2147483679" r:id="rId3"/>
  </p:sldMasterIdLst>
  <p:notesMasterIdLst>
    <p:notesMasterId r:id="rId33"/>
  </p:notesMasterIdLst>
  <p:handoutMasterIdLst>
    <p:handoutMasterId r:id="rId34"/>
  </p:handoutMasterIdLst>
  <p:sldIdLst>
    <p:sldId id="394" r:id="rId4"/>
    <p:sldId id="395" r:id="rId5"/>
    <p:sldId id="396" r:id="rId6"/>
    <p:sldId id="445" r:id="rId7"/>
    <p:sldId id="397" r:id="rId8"/>
    <p:sldId id="398" r:id="rId9"/>
    <p:sldId id="447" r:id="rId10"/>
    <p:sldId id="399" r:id="rId11"/>
    <p:sldId id="457" r:id="rId12"/>
    <p:sldId id="458" r:id="rId13"/>
    <p:sldId id="406" r:id="rId14"/>
    <p:sldId id="414" r:id="rId15"/>
    <p:sldId id="452" r:id="rId16"/>
    <p:sldId id="408" r:id="rId17"/>
    <p:sldId id="413" r:id="rId18"/>
    <p:sldId id="425" r:id="rId19"/>
    <p:sldId id="410" r:id="rId20"/>
    <p:sldId id="455" r:id="rId21"/>
    <p:sldId id="411" r:id="rId22"/>
    <p:sldId id="415" r:id="rId23"/>
    <p:sldId id="416" r:id="rId24"/>
    <p:sldId id="417" r:id="rId25"/>
    <p:sldId id="418" r:id="rId26"/>
    <p:sldId id="456" r:id="rId27"/>
    <p:sldId id="401" r:id="rId28"/>
    <p:sldId id="450" r:id="rId29"/>
    <p:sldId id="454" r:id="rId30"/>
    <p:sldId id="352" r:id="rId31"/>
    <p:sldId id="451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FFFFFF"/>
    <a:srgbClr val="F3BE60"/>
    <a:srgbClr val="234465"/>
    <a:srgbClr val="D2A010"/>
    <a:srgbClr val="F1C341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9" autoAdjust="0"/>
    <p:restoredTop sz="94595" autoAdjust="0"/>
  </p:normalViewPr>
  <p:slideViewPr>
    <p:cSldViewPr>
      <p:cViewPr varScale="1">
        <p:scale>
          <a:sx n="67" d="100"/>
          <a:sy n="67" d="100"/>
        </p:scale>
        <p:origin x="-828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3/4/2017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61463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318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35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271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679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08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 smtClean="0">
                <a:solidFill>
                  <a:srgbClr val="F3BE60"/>
                </a:solidFill>
              </a:rPr>
              <a:t>Въпроси</a:t>
            </a:r>
            <a:r>
              <a:rPr lang="en-US" sz="6600" b="1" dirty="0" smtClean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576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4255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5#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7.jpeg"/><Relationship Id="rId5" Type="http://schemas.openxmlformats.org/officeDocument/2006/relationships/image" Target="../media/image42.png"/><Relationship Id="rId10" Type="http://schemas.openxmlformats.org/officeDocument/2006/relationships/hyperlink" Target="http://www.introprogramming.info/" TargetMode="External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hyperlink" Target="https://softuni.bg/foru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english-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hyperlink" Target="http://www.introprogramming.info/intro-csharp-book/" TargetMode="External"/><Relationship Id="rId4" Type="http://schemas.openxmlformats.org/officeDocument/2006/relationships/image" Target="../media/image5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www.visualstudio.com/" TargetMode="External"/><Relationship Id="rId7" Type="http://schemas.openxmlformats.org/officeDocument/2006/relationships/hyperlink" Target="http://www.monodevelop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s://dotnetfiddle.net/" TargetMode="External"/><Relationship Id="rId4" Type="http://schemas.openxmlformats.org/officeDocument/2006/relationships/hyperlink" Target="http://www.monodevelop.com/download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66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70.png"/><Relationship Id="rId7" Type="http://schemas.openxmlformats.org/officeDocument/2006/relationships/image" Target="../media/image63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5.png"/><Relationship Id="rId5" Type="http://schemas.openxmlformats.org/officeDocument/2006/relationships/image" Target="../media/image62.png"/><Relationship Id="rId15" Type="http://schemas.openxmlformats.org/officeDocument/2006/relationships/image" Target="../media/image67.png"/><Relationship Id="rId23" Type="http://schemas.openxmlformats.org/officeDocument/2006/relationships/image" Target="../media/image71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9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64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74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9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72.png"/><Relationship Id="rId1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1066800"/>
            <a:ext cx="7896651" cy="1171552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94122" y="2270099"/>
            <a:ext cx="7382341" cy="854101"/>
          </a:xfrm>
        </p:spPr>
        <p:txBody>
          <a:bodyPr>
            <a:normAutofit/>
          </a:bodyPr>
          <a:lstStyle/>
          <a:p>
            <a:r>
              <a:rPr lang="bg-BG" dirty="0" smtClean="0"/>
              <a:t>Откриване на курса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6" r="3467"/>
          <a:stretch/>
        </p:blipFill>
        <p:spPr>
          <a:xfrm>
            <a:off x="5332412" y="4217044"/>
            <a:ext cx="6165938" cy="19551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</a:t>
            </a:r>
            <a:r>
              <a:rPr lang="en-US" sz="1800" dirty="0" smtClean="0">
                <a:hlinkClick r:id="rId4"/>
              </a:rPr>
              <a:t>softuni.bg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9634" y="4942208"/>
            <a:ext cx="977578" cy="97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6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288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657600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608781" y="3480931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2133600"/>
            <a:ext cx="8266199" cy="45878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b="1" noProof="1">
                <a:solidFill>
                  <a:schemeClr val="tx2">
                    <a:lumMod val="75000"/>
                  </a:schemeClr>
                </a:solidFill>
              </a:rPr>
              <a:t>Слав Петков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dirty="0"/>
              <a:t>Топ студент в СофтУни</a:t>
            </a:r>
            <a:r>
              <a:rPr lang="en-US" dirty="0"/>
              <a:t> (201</a:t>
            </a:r>
            <a:r>
              <a:rPr lang="bg-BG" dirty="0"/>
              <a:t>5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Софтуерен инжинер в </a:t>
            </a:r>
            <a:r>
              <a:rPr lang="en-US" dirty="0"/>
              <a:t>Proxiad Bulgaria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Преподаватели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5612" y="1828800"/>
            <a:ext cx="2971800" cy="29718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88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6398"/>
            <a:ext cx="8938472" cy="820600"/>
          </a:xfrm>
        </p:spPr>
        <p:txBody>
          <a:bodyPr/>
          <a:lstStyle/>
          <a:p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81766"/>
            <a:ext cx="8938472" cy="719034"/>
          </a:xfrm>
        </p:spPr>
        <p:txBody>
          <a:bodyPr/>
          <a:lstStyle/>
          <a:p>
            <a:r>
              <a:rPr lang="bg-BG" dirty="0" smtClean="0"/>
              <a:t>Домашни</a:t>
            </a:r>
            <a:r>
              <a:rPr lang="bg-BG" smtClean="0"/>
              <a:t>, изпити </a:t>
            </a:r>
            <a:r>
              <a:rPr lang="bg-BG" dirty="0" smtClean="0"/>
              <a:t>и оценяване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50656" y="1028500"/>
            <a:ext cx="2411312" cy="3414124"/>
          </a:xfrm>
          <a:prstGeom prst="roundRect">
            <a:avLst>
              <a:gd name="adj" fmla="val 5518"/>
            </a:avLst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8" y="1384650"/>
            <a:ext cx="3817644" cy="2701824"/>
          </a:xfrm>
          <a:prstGeom prst="roundRect">
            <a:avLst>
              <a:gd name="adj" fmla="val 3945"/>
            </a:avLst>
          </a:prstGeom>
          <a:effectLst>
            <a:softEdge rad="63500"/>
          </a:effectLst>
        </p:spPr>
      </p:pic>
      <p:pic>
        <p:nvPicPr>
          <p:cNvPr id="3080" name="Picture 8" descr="https://softuni.bg/Files/UserFiles/ImageGallery/c-sharp-course-march-201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448505"/>
            <a:ext cx="3879356" cy="2574114"/>
          </a:xfrm>
          <a:prstGeom prst="roundRect">
            <a:avLst>
              <a:gd name="adj" fmla="val 3945"/>
            </a:avLst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Упражненията са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много важни</a:t>
            </a:r>
            <a:r>
              <a:rPr lang="en-US" dirty="0" smtClean="0"/>
              <a:t>!</a:t>
            </a:r>
          </a:p>
          <a:p>
            <a:pPr lvl="1"/>
            <a:r>
              <a:rPr lang="bg-BG" dirty="0" smtClean="0"/>
              <a:t>Програмирането се учи с писане,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много писане</a:t>
            </a:r>
            <a:r>
              <a:rPr lang="bg-BG" dirty="0" smtClean="0"/>
              <a:t>!</a:t>
            </a:r>
          </a:p>
          <a:p>
            <a:pPr lvl="1"/>
            <a:r>
              <a:rPr lang="bg-BG" dirty="0" smtClean="0"/>
              <a:t>Трябва да програмирате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всеки ден</a:t>
            </a:r>
            <a:r>
              <a:rPr lang="bg-BG" dirty="0" smtClean="0"/>
              <a:t>!</a:t>
            </a:r>
            <a:endParaRPr lang="en-US" dirty="0" smtClean="0"/>
          </a:p>
          <a:p>
            <a:r>
              <a:rPr lang="bg-BG" dirty="0" smtClean="0"/>
              <a:t>Във всяко учебно занятие има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задачи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Решаваме част от задачите в клас</a:t>
            </a:r>
            <a:endParaRPr lang="en-US" dirty="0" smtClean="0"/>
          </a:p>
          <a:p>
            <a:pPr lvl="1"/>
            <a:r>
              <a:rPr lang="bg-BG" dirty="0" smtClean="0"/>
              <a:t>Останалите остават за домашно</a:t>
            </a:r>
            <a:endParaRPr lang="en-US" dirty="0" smtClean="0"/>
          </a:p>
          <a:p>
            <a:r>
              <a:rPr lang="bg-BG" dirty="0" smtClean="0"/>
              <a:t>Решенията се качват в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r>
              <a:rPr lang="en-US" dirty="0"/>
              <a:t>: </a:t>
            </a:r>
            <a:r>
              <a:rPr lang="en-US" dirty="0" smtClean="0">
                <a:hlinkClick r:id="rId2"/>
              </a:rPr>
              <a:t>judge.softuni.bg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Упражнения и домашни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28012" y="27810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Срок за качване</a:t>
            </a:r>
            <a:r>
              <a:rPr lang="bg-BG" dirty="0" smtClean="0"/>
              <a:t> на решения в </a:t>
            </a:r>
            <a:r>
              <a:rPr lang="en-US" dirty="0" smtClean="0"/>
              <a:t>Judge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дни</a:t>
            </a:r>
            <a:r>
              <a:rPr lang="bg-BG" dirty="0" smtClean="0"/>
              <a:t> след занятието</a:t>
            </a:r>
            <a:r>
              <a:rPr lang="en-US" dirty="0" smtClean="0"/>
              <a:t> (</a:t>
            </a:r>
            <a:r>
              <a:rPr lang="bg-BG" dirty="0" smtClean="0"/>
              <a:t>занятие в събота – краен срок сряда)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22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март </a:t>
            </a:r>
            <a:r>
              <a:rPr lang="bg-BG" dirty="0" smtClean="0"/>
              <a:t>– краен срок след третото занятие</a:t>
            </a:r>
            <a:endParaRPr lang="bg-BG" dirty="0"/>
          </a:p>
          <a:p>
            <a:pPr lvl="1"/>
            <a:r>
              <a:rPr lang="bg-BG" dirty="0" smtClean="0"/>
              <a:t>Ако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НЕ </a:t>
            </a:r>
            <a:r>
              <a:rPr lang="bg-BG" dirty="0" smtClean="0"/>
              <a:t>са решени поне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80%</a:t>
            </a:r>
            <a:r>
              <a:rPr lang="bg-BG" dirty="0" smtClean="0"/>
              <a:t> от задачите,</a:t>
            </a:r>
          </a:p>
          <a:p>
            <a:pPr marL="377887" lvl="1" indent="0">
              <a:buNone/>
            </a:pPr>
            <a:r>
              <a:rPr lang="bg-BG" dirty="0" smtClean="0"/>
              <a:t>	студента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преминава в онлайн</a:t>
            </a:r>
            <a:r>
              <a:rPr lang="bg-BG" dirty="0" smtClean="0"/>
              <a:t> форма на обучение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</a:t>
            </a:r>
            <a:r>
              <a:rPr lang="bg-BG" dirty="0" smtClean="0"/>
              <a:t>домашни (</a:t>
            </a:r>
            <a:r>
              <a:rPr lang="bg-BG" dirty="0"/>
              <a:t>2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56612" y="44196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7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Курсът „Основи на програмирането" завършва</a:t>
            </a:r>
            <a:b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с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практически изпит 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7 май 2017 г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.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2400" dirty="0"/>
              <a:t>Срок ранно плащане – 20 март 2017 ( 50лв )</a:t>
            </a:r>
          </a:p>
          <a:p>
            <a:pPr lvl="0">
              <a:lnSpc>
                <a:spcPct val="100000"/>
              </a:lnSpc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6 задачи </a:t>
            </a:r>
            <a:r>
              <a:rPr lang="bg-BG" dirty="0" smtClean="0"/>
              <a:t>за 4 часа с </a:t>
            </a:r>
            <a:r>
              <a:rPr lang="en-US" dirty="0" smtClean="0"/>
              <a:t>judge </a:t>
            </a:r>
            <a:r>
              <a:rPr lang="bg-BG" dirty="0" smtClean="0"/>
              <a:t>система</a:t>
            </a:r>
            <a:endParaRPr lang="en-US" dirty="0" smtClean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 smtClean="0"/>
              <a:t>Задача </a:t>
            </a:r>
            <a:r>
              <a:rPr lang="bg-BG" sz="2400" dirty="0"/>
              <a:t>с прости сметки (без проверки)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единична проверка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по-сложни проверки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единичен цикъл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за чертане на фигурка на конзолата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по-сложни </a:t>
            </a:r>
            <a:r>
              <a:rPr lang="bg-BG" sz="2400" dirty="0" smtClean="0"/>
              <a:t>цикли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4" y="1809760"/>
            <a:ext cx="2607242" cy="18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37612" y="4292560"/>
            <a:ext cx="2607243" cy="18796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Всички изпити и домашни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тестват автоматизирано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През онлайн </a:t>
            </a:r>
            <a:r>
              <a:rPr lang="en-US" dirty="0" smtClean="0"/>
              <a:t>judge </a:t>
            </a:r>
            <a:r>
              <a:rPr lang="bg-BG" dirty="0" smtClean="0"/>
              <a:t>система: </a:t>
            </a:r>
            <a:r>
              <a:rPr lang="en-US" dirty="0">
                <a:hlinkClick r:id="rId2"/>
              </a:rPr>
              <a:t>judge.softuni.bg</a:t>
            </a:r>
            <a:endParaRPr lang="en-US" dirty="0" smtClean="0"/>
          </a:p>
          <a:p>
            <a:pPr lvl="1"/>
            <a:r>
              <a:rPr lang="bg-BG" dirty="0" smtClean="0"/>
              <a:t>Ще я ползвате на всяко учебно занятие</a:t>
            </a:r>
            <a:endParaRPr lang="en-US" dirty="0" smtClean="0"/>
          </a:p>
          <a:p>
            <a:pPr lvl="1"/>
            <a:r>
              <a:rPr lang="bg-BG" dirty="0" smtClean="0"/>
              <a:t>Влиза се с вашия </a:t>
            </a:r>
            <a:r>
              <a:rPr lang="en-US" dirty="0" smtClean="0">
                <a:hlinkClick r:id="rId3"/>
              </a:rPr>
              <a:t>softuni.bg</a:t>
            </a:r>
            <a:r>
              <a:rPr lang="en-US" dirty="0" smtClean="0"/>
              <a:t> </a:t>
            </a:r>
            <a:r>
              <a:rPr lang="bg-BG" dirty="0" smtClean="0"/>
              <a:t>акаунт</a:t>
            </a:r>
            <a:endParaRPr lang="en-US" dirty="0" smtClean="0"/>
          </a:p>
          <a:p>
            <a:r>
              <a:rPr lang="bg-BG" dirty="0" smtClean="0"/>
              <a:t>Как работи тестването в</a:t>
            </a:r>
            <a:r>
              <a:rPr lang="en-US" dirty="0" smtClean="0"/>
              <a:t> judge </a:t>
            </a:r>
            <a:r>
              <a:rPr lang="bg-BG" dirty="0" smtClean="0"/>
              <a:t>системата</a:t>
            </a:r>
            <a:r>
              <a:rPr lang="en-US" dirty="0" smtClean="0"/>
              <a:t>?</a:t>
            </a:r>
          </a:p>
          <a:p>
            <a:pPr lvl="1"/>
            <a:r>
              <a:rPr lang="bg-BG" dirty="0" smtClean="0"/>
              <a:t>Качвате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сорс кода </a:t>
            </a:r>
            <a:r>
              <a:rPr lang="bg-BG" dirty="0" smtClean="0"/>
              <a:t>(</a:t>
            </a:r>
            <a:r>
              <a:rPr lang="en-US" dirty="0" smtClean="0"/>
              <a:t>C# </a:t>
            </a:r>
            <a:r>
              <a:rPr lang="bg-BG" dirty="0" smtClean="0"/>
              <a:t>програма)</a:t>
            </a:r>
            <a:endParaRPr lang="en-US" dirty="0" smtClean="0"/>
          </a:p>
          <a:p>
            <a:pPr lvl="1"/>
            <a:r>
              <a:rPr lang="bg-BG" dirty="0" smtClean="0"/>
              <a:t>Програмата се тества с поредица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тестове</a:t>
            </a:r>
          </a:p>
          <a:p>
            <a:pPr lvl="1"/>
            <a:r>
              <a:rPr lang="bg-BG" dirty="0" smtClean="0"/>
              <a:t>За всеки успешен тест получавате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точки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Система за онлайн оценяване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8067" y="4093586"/>
            <a:ext cx="3041793" cy="2278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42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Напишете програма, която въвежда число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(1 ≤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≤ 100) </a:t>
            </a:r>
            <a:r>
              <a:rPr lang="bg-BG" dirty="0" smtClean="0"/>
              <a:t>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печата коледна елха </a:t>
            </a:r>
            <a:r>
              <a:rPr lang="bg-BG" dirty="0" smtClean="0"/>
              <a:t>с размер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 smtClean="0"/>
              <a:t> като в примерите по-долу: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Примерна изпитна задача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335991" y="2667000"/>
            <a:ext cx="14478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2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990" y="2667000"/>
            <a:ext cx="1752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3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061531" y="2668487"/>
            <a:ext cx="2443081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5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**** | ****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***** | *****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4212" y="2667000"/>
            <a:ext cx="1117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1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61791" y="2667000"/>
            <a:ext cx="2088000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3724" y="6049028"/>
            <a:ext cx="109839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600" dirty="0" smtClean="0"/>
              <a:t>Пращане</a:t>
            </a:r>
            <a:r>
              <a:rPr lang="en-US" sz="2600" dirty="0" smtClean="0"/>
              <a:t> </a:t>
            </a:r>
            <a:r>
              <a:rPr lang="bg-BG" sz="2600" dirty="0" smtClean="0"/>
              <a:t>на решения: </a:t>
            </a:r>
            <a:r>
              <a:rPr lang="en-US" sz="2600" dirty="0" smtClean="0">
                <a:hlinkClick r:id="rId3"/>
              </a:rPr>
              <a:t>https://judge.softuni.bg/Contests/Practice/Index/155#6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9286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Примерна изпитна задача – решение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4" y="1231310"/>
            <a:ext cx="10667998" cy="509329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int.Parse(Console.ReadLine());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&lt;= n; i++)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</a:t>
            </a: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asterisks = new string('*', i</a:t>
            </a: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</a:t>
            </a: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spaces = new string(' ', </a:t>
            </a: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- i);</a:t>
            </a:r>
            <a:endParaRPr lang="en-US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Console.Write(spaces);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</a:t>
            </a: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</a:t>
            </a: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Console.WriteLine(spaces);</a:t>
            </a:r>
          </a:p>
          <a:p>
            <a:pPr>
              <a:lnSpc>
                <a:spcPct val="80000"/>
              </a:lnSpc>
            </a:pP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4349" y="4572000"/>
            <a:ext cx="1351907" cy="149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3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bg-BG" dirty="0" smtClean="0">
                <a:sym typeface="Wingdings" panose="05000000000000000000" pitchFamily="2" charset="2"/>
              </a:rPr>
              <a:t>Резултати от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приемен изпит</a:t>
            </a:r>
          </a:p>
          <a:p>
            <a:pPr lvl="1"/>
            <a:r>
              <a:rPr lang="bg-BG" dirty="0" smtClean="0">
                <a:sym typeface="Wingdings" panose="05000000000000000000" pitchFamily="2" charset="2"/>
              </a:rPr>
              <a:t>Резултат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&gt;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5.00</a:t>
            </a:r>
            <a:endParaRPr lang="bg-BG" dirty="0" smtClean="0">
              <a:sym typeface="Wingdings" panose="05000000000000000000" pitchFamily="2" charset="2"/>
            </a:endParaRPr>
          </a:p>
          <a:p>
            <a:pPr lvl="2"/>
            <a:r>
              <a:rPr lang="bg-BG" dirty="0" smtClean="0"/>
              <a:t>Препоръчва се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Technologies Module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(интезивна група)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Резултат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5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.0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bg-BG" dirty="0" smtClean="0">
                <a:sym typeface="Wingdings" panose="05000000000000000000" pitchFamily="2" charset="2"/>
              </a:rPr>
              <a:t>Препоръчва се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Technologies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Module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(разширена група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bg-BG" dirty="0"/>
              <a:t>Резултат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.0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  <a:p>
            <a:pPr lvl="2"/>
            <a:r>
              <a:rPr lang="bg-BG" dirty="0" smtClean="0">
                <a:sym typeface="Wingdings" panose="05000000000000000000" pitchFamily="2" charset="2"/>
              </a:rPr>
              <a:t>Повтаряне на курса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Programming Basics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Резултати от приемен изпит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377" y="4114800"/>
            <a:ext cx="24386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600" dirty="0" smtClean="0"/>
              <a:t>Присъствено обучение</a:t>
            </a:r>
            <a:endParaRPr lang="en-US" sz="3600" dirty="0" smtClean="0"/>
          </a:p>
          <a:p>
            <a:pPr lvl="1"/>
            <a:r>
              <a:rPr lang="bg-BG" dirty="0"/>
              <a:t>И</a:t>
            </a:r>
            <a:r>
              <a:rPr lang="bg-BG" dirty="0" smtClean="0"/>
              <a:t>зпит</a:t>
            </a:r>
            <a:r>
              <a:rPr lang="en-US" dirty="0" smtClean="0"/>
              <a:t> – </a:t>
            </a:r>
            <a:r>
              <a:rPr lang="bg-BG" dirty="0" smtClean="0">
                <a:latin typeface="Consolas" pitchFamily="49" charset="0"/>
              </a:rPr>
              <a:t>80%</a:t>
            </a:r>
            <a:endParaRPr lang="en-US" dirty="0"/>
          </a:p>
          <a:p>
            <a:pPr lvl="1"/>
            <a:r>
              <a:rPr lang="bg-BG" dirty="0"/>
              <a:t>Работа с ментор </a:t>
            </a:r>
            <a:r>
              <a:rPr lang="bg-BG" dirty="0" smtClean="0"/>
              <a:t>– 10%</a:t>
            </a:r>
            <a:endParaRPr lang="en-US" dirty="0"/>
          </a:p>
          <a:p>
            <a:pPr lvl="1"/>
            <a:r>
              <a:rPr lang="bg-BG" dirty="0" smtClean="0"/>
              <a:t>Домашни</a:t>
            </a:r>
            <a:r>
              <a:rPr lang="en-US" dirty="0" smtClean="0"/>
              <a:t> </a:t>
            </a:r>
            <a:r>
              <a:rPr lang="bg-BG" dirty="0" smtClean="0"/>
              <a:t>в </a:t>
            </a:r>
            <a:r>
              <a:rPr lang="en-US" dirty="0" smtClean="0"/>
              <a:t>Judge </a:t>
            </a:r>
            <a:r>
              <a:rPr lang="en-US" dirty="0"/>
              <a:t>– </a:t>
            </a:r>
            <a:r>
              <a:rPr lang="bg-BG" dirty="0" smtClean="0">
                <a:latin typeface="Consolas" pitchFamily="49" charset="0"/>
              </a:rPr>
              <a:t>10</a:t>
            </a:r>
            <a:r>
              <a:rPr lang="en-US" dirty="0" smtClean="0"/>
              <a:t>%</a:t>
            </a:r>
            <a:endParaRPr lang="en-US" dirty="0"/>
          </a:p>
          <a:p>
            <a:r>
              <a:rPr lang="bg-BG" dirty="0" smtClean="0"/>
              <a:t>Онлайн обучение</a:t>
            </a:r>
            <a:endParaRPr lang="en-US" dirty="0" smtClean="0"/>
          </a:p>
          <a:p>
            <a:pPr lvl="1"/>
            <a:r>
              <a:rPr lang="bg-BG" dirty="0"/>
              <a:t>И</a:t>
            </a:r>
            <a:r>
              <a:rPr lang="bg-BG" dirty="0" smtClean="0"/>
              <a:t>зпит</a:t>
            </a:r>
            <a:r>
              <a:rPr lang="en-US" dirty="0" smtClean="0"/>
              <a:t> – 100%</a:t>
            </a:r>
          </a:p>
          <a:p>
            <a:r>
              <a:rPr lang="bg-BG" dirty="0" smtClean="0"/>
              <a:t>Активност </a:t>
            </a:r>
            <a:r>
              <a:rPr lang="bg-BG" dirty="0"/>
              <a:t>във форума</a:t>
            </a:r>
            <a:r>
              <a:rPr lang="en-US" dirty="0"/>
              <a:t> – </a:t>
            </a:r>
            <a:r>
              <a:rPr lang="bg-BG" dirty="0"/>
              <a:t>бонус до</a:t>
            </a:r>
            <a:r>
              <a:rPr lang="en-US" dirty="0"/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%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Система за оценяване в курса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1398" y="4086224"/>
            <a:ext cx="3243214" cy="21720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61398" y="1419224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4862917" y="3401394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Цели на курса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Учебна програма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Преподаватели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Изпити</a:t>
            </a:r>
            <a:r>
              <a:rPr lang="en-US" dirty="0" smtClean="0"/>
              <a:t> </a:t>
            </a:r>
            <a:r>
              <a:rPr lang="bg-BG" dirty="0" smtClean="0"/>
              <a:t>и оценяване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Учебни ресурси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7218" y="4499718"/>
            <a:ext cx="3963437" cy="1546243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437" y="1466848"/>
            <a:ext cx="1905000" cy="20996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bg-BG" dirty="0" smtClean="0"/>
              <a:t>Какво ни трябва за курса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920" y="2328864"/>
            <a:ext cx="2641176" cy="3762375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Официален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сайт</a:t>
            </a:r>
            <a:r>
              <a:rPr lang="bg-BG" dirty="0" smtClean="0"/>
              <a:t> на курса "Основи на програмирането"</a:t>
            </a:r>
            <a:r>
              <a:rPr lang="en-US" dirty="0" smtClean="0"/>
              <a:t>:</a:t>
            </a:r>
            <a:endParaRPr lang="en-US" dirty="0"/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 smtClean="0"/>
              <a:t>Влизайте редовно във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форума на </a:t>
            </a:r>
            <a:r>
              <a:rPr lang="bg-BG" sz="3200" noProof="1" smtClean="0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 dirty="0" smtClean="0"/>
              <a:t>:</a:t>
            </a:r>
            <a:endParaRPr lang="en-US" sz="3200" dirty="0"/>
          </a:p>
          <a:p>
            <a:pPr lvl="1"/>
            <a:r>
              <a:rPr lang="bg-BG" dirty="0" smtClean="0"/>
              <a:t>Обсъждайте задачите с колеги</a:t>
            </a:r>
            <a:endParaRPr lang="en-US" dirty="0"/>
          </a:p>
          <a:p>
            <a:pPr lvl="1"/>
            <a:r>
              <a:rPr lang="bg-BG" dirty="0" smtClean="0"/>
              <a:t>Намирайте решения на всички задачи</a:t>
            </a:r>
            <a:endParaRPr lang="en-US" dirty="0"/>
          </a:p>
          <a:p>
            <a:pPr lvl="1"/>
            <a:r>
              <a:rPr lang="bg-BG" dirty="0" smtClean="0"/>
              <a:t>Споделяйте код / решения / идеи / проблеми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Сайт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https://softuni.bg/courses/programming-basics/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</a:t>
            </a:r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6" name="Picture 4" descr="http://4.bp.blogspot.com/-R95GJkpNPXU/VYH9TrrULlI/AAAAAAAAAvM/WzviYWclrQY/s1600/Foru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218" y="3124200"/>
            <a:ext cx="1968388" cy="196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Всички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слайдове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видео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домашни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проекти </a:t>
            </a:r>
            <a:r>
              <a:rPr lang="bg-BG" dirty="0" smtClean="0"/>
              <a:t>и други материали са отворени с публичен достъп</a:t>
            </a:r>
            <a:endParaRPr lang="en-US" dirty="0" smtClean="0"/>
          </a:p>
          <a:p>
            <a:pPr lvl="1"/>
            <a:r>
              <a:rPr lang="bg-BG" dirty="0" smtClean="0"/>
              <a:t>Посетете сайта на вашия курс, за да ги изтеглите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Слайдове, видео, домашни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6812" y="1251696"/>
            <a:ext cx="9296400" cy="4463303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bg-BG" dirty="0" smtClean="0"/>
              <a:t>Учебник по основи на програмирането</a:t>
            </a:r>
            <a:endParaRPr lang="en-US" dirty="0" smtClean="0"/>
          </a:p>
          <a:p>
            <a:pPr marL="533400" lvl="1" indent="-266700"/>
            <a:r>
              <a:rPr lang="en-US" dirty="0" smtClean="0"/>
              <a:t>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Въведение в програмирането със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 smtClean="0"/>
              <a:t>", </a:t>
            </a:r>
            <a:r>
              <a:rPr lang="bg-BG" dirty="0" smtClean="0"/>
              <a:t>Светлин Наков и колектив</a:t>
            </a:r>
            <a:r>
              <a:rPr lang="en-US" dirty="0" smtClean="0"/>
              <a:t>, 2015, </a:t>
            </a:r>
            <a:r>
              <a:rPr lang="en-US" dirty="0"/>
              <a:t>ISBN 9789544005276</a:t>
            </a:r>
            <a:endParaRPr lang="en-US" dirty="0" smtClean="0"/>
          </a:p>
          <a:p>
            <a:pPr marL="533400" lvl="1" indent="-266700"/>
            <a:r>
              <a:rPr lang="bg-BG" dirty="0" smtClean="0"/>
              <a:t>Налични са българска и английска версия</a:t>
            </a:r>
            <a:r>
              <a:rPr lang="en-US" dirty="0" smtClean="0"/>
              <a:t> (</a:t>
            </a:r>
            <a:r>
              <a:rPr lang="bg-BG" dirty="0" smtClean="0"/>
              <a:t>в </a:t>
            </a:r>
            <a:r>
              <a:rPr lang="en-US" dirty="0" smtClean="0"/>
              <a:t>PDF,</a:t>
            </a:r>
            <a:r>
              <a:rPr lang="bg-BG" dirty="0" smtClean="0"/>
              <a:t> </a:t>
            </a:r>
            <a:r>
              <a:rPr lang="en-US" dirty="0" smtClean="0"/>
              <a:t>HTML, </a:t>
            </a:r>
            <a:r>
              <a:rPr lang="en-US" noProof="1" smtClean="0"/>
              <a:t>ePub</a:t>
            </a:r>
            <a:r>
              <a:rPr lang="bg-BG" noProof="1" smtClean="0"/>
              <a:t>, </a:t>
            </a:r>
            <a:r>
              <a:rPr lang="en-US" noProof="1" smtClean="0"/>
              <a:t>Kindle</a:t>
            </a:r>
            <a:r>
              <a:rPr lang="bg-BG" dirty="0" smtClean="0"/>
              <a:t> и други формати</a:t>
            </a:r>
            <a:r>
              <a:rPr lang="en-US" dirty="0" smtClean="0"/>
              <a:t>)</a:t>
            </a:r>
            <a:endParaRPr lang="en-US" dirty="0"/>
          </a:p>
          <a:p>
            <a:pPr marL="533400" lvl="1" indent="-266700"/>
            <a:r>
              <a:rPr lang="bg-BG" dirty="0" smtClean="0"/>
              <a:t>Свободно изтегляне от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introprogramming.info</a:t>
            </a:r>
            <a:endParaRPr lang="bg-BG" dirty="0" smtClean="0"/>
          </a:p>
          <a:p>
            <a:pPr marL="533400" lvl="1" indent="-266700"/>
            <a:r>
              <a:rPr lang="bg-BG" dirty="0" smtClean="0"/>
              <a:t>Хартиено копие </a:t>
            </a:r>
            <a:r>
              <a:rPr lang="bg-BG" dirty="0" smtClean="0">
                <a:sym typeface="Wingdings" panose="05000000000000000000" pitchFamily="2" charset="2"/>
              </a:rPr>
              <a:t> попитайте в </a:t>
            </a:r>
            <a:r>
              <a:rPr lang="bg-BG" noProof="1" smtClean="0">
                <a:sym typeface="Wingdings" panose="05000000000000000000" pitchFamily="2" charset="2"/>
              </a:rPr>
              <a:t>СофтУни</a:t>
            </a:r>
            <a:endParaRPr lang="en-US" dirty="0" smtClean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Книга "Въведение в програмирането със </a:t>
            </a:r>
            <a:r>
              <a:rPr lang="en-US" dirty="0" smtClean="0"/>
              <a:t>C#</a:t>
            </a:r>
            <a:r>
              <a:rPr lang="bg-BG" dirty="0" smtClean="0"/>
              <a:t>"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964000"/>
            <a:ext cx="11520000" cy="6654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bg-BG" sz="3200" dirty="0" smtClean="0"/>
              <a:t>В курса се обхващат първите 6 глави (до цикли)</a:t>
            </a:r>
            <a:endParaRPr lang="en-US" sz="3200" dirty="0"/>
          </a:p>
        </p:txBody>
      </p:sp>
      <p:pic>
        <p:nvPicPr>
          <p:cNvPr id="11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923" y="3659295"/>
            <a:ext cx="1444289" cy="2055705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3" y="1251696"/>
            <a:ext cx="1444289" cy="2057400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dirty="0" smtClean="0"/>
              <a:t>Софтуер за обучението в настоящия курс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Windows (Win 10 / Win 8.1 / Win8 / Win7)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hlinkClick r:id="rId3"/>
              </a:rPr>
              <a:t>Visual </a:t>
            </a:r>
            <a:r>
              <a:rPr lang="en-US" dirty="0">
                <a:hlinkClick r:id="rId3"/>
              </a:rPr>
              <a:t>Studio Community </a:t>
            </a:r>
            <a:r>
              <a:rPr lang="en-US" dirty="0" smtClean="0">
                <a:hlinkClick r:id="rId3"/>
              </a:rPr>
              <a:t>2015</a:t>
            </a:r>
            <a:r>
              <a:rPr lang="en-US" dirty="0" smtClean="0"/>
              <a:t> (</a:t>
            </a:r>
            <a:r>
              <a:rPr lang="bg-BG" dirty="0" smtClean="0"/>
              <a:t>безплатна версия на </a:t>
            </a:r>
            <a:r>
              <a:rPr lang="en-US" dirty="0" smtClean="0"/>
              <a:t>VS 2015)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 </a:t>
            </a:r>
            <a:r>
              <a:rPr lang="en-US" dirty="0" smtClean="0"/>
              <a:t>2013 / 2012 / 2010 </a:t>
            </a:r>
            <a:r>
              <a:rPr lang="bg-BG" dirty="0" smtClean="0"/>
              <a:t>също може (но не се препоръчва)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bg-BG" dirty="0" smtClean="0"/>
              <a:t>Алтернативи:</a:t>
            </a:r>
          </a:p>
          <a:p>
            <a:pPr lvl="2">
              <a:lnSpc>
                <a:spcPct val="110000"/>
              </a:lnSpc>
            </a:pPr>
            <a:r>
              <a:rPr lang="en-US" dirty="0" err="1" smtClean="0">
                <a:hlinkClick r:id="rId4"/>
              </a:rPr>
              <a:t>MonoDevelop</a:t>
            </a:r>
            <a:r>
              <a:rPr lang="en-US" dirty="0" smtClean="0"/>
              <a:t> (</a:t>
            </a:r>
            <a:r>
              <a:rPr lang="bg-BG" dirty="0" smtClean="0"/>
              <a:t>за </a:t>
            </a:r>
            <a:r>
              <a:rPr lang="en-US" dirty="0" smtClean="0"/>
              <a:t>Mac,</a:t>
            </a:r>
            <a:r>
              <a:rPr lang="bg-BG" dirty="0" smtClean="0"/>
              <a:t> </a:t>
            </a:r>
            <a:r>
              <a:rPr lang="en-US" dirty="0" smtClean="0"/>
              <a:t>Linux</a:t>
            </a:r>
            <a:r>
              <a:rPr lang="bg-BG" dirty="0" smtClean="0"/>
              <a:t> и </a:t>
            </a:r>
            <a:r>
              <a:rPr lang="en-US" dirty="0" smtClean="0"/>
              <a:t>Windows)</a:t>
            </a:r>
            <a:endParaRPr lang="bg-BG" dirty="0" smtClean="0"/>
          </a:p>
          <a:p>
            <a:pPr lvl="2">
              <a:lnSpc>
                <a:spcPct val="110000"/>
              </a:lnSpc>
            </a:pPr>
            <a:r>
              <a:rPr lang="en-US" dirty="0" err="1" smtClean="0">
                <a:hlinkClick r:id="rId5"/>
              </a:rPr>
              <a:t>.Net</a:t>
            </a:r>
            <a:r>
              <a:rPr lang="en-US" dirty="0" smtClean="0">
                <a:hlinkClick r:id="rId5"/>
              </a:rPr>
              <a:t> Fiddle</a:t>
            </a:r>
            <a:r>
              <a:rPr lang="en-US" dirty="0" smtClean="0"/>
              <a:t> </a:t>
            </a:r>
            <a:r>
              <a:rPr lang="bg-BG" dirty="0" smtClean="0"/>
              <a:t>(директно в браузър)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Препоръчителен софтуер</a:t>
            </a:r>
            <a:endParaRPr lang="en-US" dirty="0"/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499" y="4038600"/>
            <a:ext cx="3513333" cy="990600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9498" y="5467399"/>
            <a:ext cx="3513334" cy="823700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5123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Студенти с топ резултати от минали випуски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Ментори и асистенти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0" r="2500"/>
          <a:stretch/>
        </p:blipFill>
        <p:spPr>
          <a:xfrm>
            <a:off x="608012" y="3331434"/>
            <a:ext cx="5867400" cy="30412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 descr="http://m.netinfo.bg/media/images/15568/15568294/655-402-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336" y="3360011"/>
            <a:ext cx="4908676" cy="30126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ibnamoo.com/wp-content/uploads/2015/05/men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2812" y="1170168"/>
            <a:ext cx="2686768" cy="203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bg-BG" dirty="0" smtClean="0"/>
              <a:t>Представяне на менторите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40680"/>
            <a:ext cx="8938472" cy="688256"/>
          </a:xfrm>
        </p:spPr>
        <p:txBody>
          <a:bodyPr/>
          <a:lstStyle/>
          <a:p>
            <a:r>
              <a:rPr lang="bg-BG" dirty="0" smtClean="0"/>
              <a:t>Всички в залата си избират ментор</a:t>
            </a:r>
            <a:endParaRPr lang="en-US" dirty="0"/>
          </a:p>
        </p:txBody>
      </p:sp>
      <p:pic>
        <p:nvPicPr>
          <p:cNvPr id="1028" name="Picture 4" descr="http://ibnamoo.com/wp-content/uploads/2015/05/men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24" y="762000"/>
            <a:ext cx="502920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jomcdermott.files.wordpress.com/2012/07/ppp_prd_087_3d_people-coope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104608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thepersonalbrandprofessor.com/wp-content/uploads/2014/09/Mentoring-Pic-1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1828800"/>
            <a:ext cx="2534203" cy="26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4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Основи на програмирането – откриване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812" y="1305705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212" y="1316222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84119" y="2709374"/>
            <a:ext cx="2097840" cy="932890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46672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 smtClean="0">
                <a:hlinkClick r:id="rId5"/>
              </a:rPr>
              <a:t>facebook.com/SoftwareUniversity</a:t>
            </a:r>
            <a:endParaRPr lang="en-US" sz="2900" noProof="1" smtClean="0"/>
          </a:p>
          <a:p>
            <a:pPr marL="377887" lvl="1" indent="0">
              <a:lnSpc>
                <a:spcPct val="100000"/>
              </a:lnSpc>
              <a:buNone/>
              <a:tabLst>
                <a:tab pos="282575" algn="l"/>
              </a:tabLst>
            </a:pP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105400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4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00021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bg-BG" dirty="0" smtClean="0"/>
              <a:t>Цели на курса и учебна програма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663127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351433" y="2859760"/>
              <a:ext cx="7057330" cy="3133392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bg-BG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Кодиране</a:t>
              </a:r>
              <a:br>
                <a:rPr lang="bg-BG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</a:br>
              <a:r>
                <a:rPr lang="bg-BG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за начинаещи</a:t>
              </a:r>
              <a:endParaRPr lang="en-US" sz="128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645BCD">
                    <a:alpha val="49804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7789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19636">
            <a:off x="711683" y="2087392"/>
            <a:ext cx="1821474" cy="18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 smtClean="0"/>
              <a:t>Писане на прости команди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Въвеждане и извеждане на числа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Проверки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Повторения (цикли)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Приемен изпит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Основи на програмирането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412" y="4114800"/>
            <a:ext cx="1981372" cy="1981372"/>
          </a:xfrm>
          <a:prstGeom prst="ellipse">
            <a:avLst/>
          </a:prstGeom>
          <a:ln>
            <a:solidFill>
              <a:schemeClr val="tx2">
                <a:lumMod val="75000"/>
                <a:alpha val="50196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951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 smtClean="0"/>
              <a:t>Курсът „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Онсови на програмирането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дава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Първи стъпки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/>
              <a:t>в писането на код (</a:t>
            </a:r>
            <a:r>
              <a:rPr lang="en-US" dirty="0" smtClean="0"/>
              <a:t>coding):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Четене на данни и прости пресмятания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Работа с проверки и повторения (цикли)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Материалът е на ниво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4-5 клас в училище</a:t>
            </a:r>
            <a:r>
              <a:rPr lang="bg-BG" dirty="0" smtClean="0"/>
              <a:t>!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Цели на курса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037" y="1371600"/>
            <a:ext cx="2383175" cy="2514600"/>
          </a:xfrm>
          <a:prstGeom prst="roundRect">
            <a:avLst>
              <a:gd name="adj" fmla="val 1758"/>
            </a:avLst>
          </a:prstGeom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Добре </a:t>
            </a:r>
            <a:r>
              <a:rPr lang="ru-RU" dirty="0"/>
              <a:t>дошли в </a:t>
            </a:r>
            <a:r>
              <a:rPr lang="ru-RU" dirty="0" smtClean="0"/>
              <a:t>СофтУни. Откриване </a:t>
            </a:r>
            <a:r>
              <a:rPr lang="ru-RU" dirty="0"/>
              <a:t>на </a:t>
            </a:r>
            <a:r>
              <a:rPr lang="ru-RU" dirty="0" smtClean="0"/>
              <a:t>курса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Първи </a:t>
            </a:r>
            <a:r>
              <a:rPr lang="ru-RU" dirty="0"/>
              <a:t>стъпки в </a:t>
            </a:r>
            <a:r>
              <a:rPr lang="ru-RU" dirty="0" smtClean="0"/>
              <a:t>програмирането – </a:t>
            </a:r>
            <a:r>
              <a:rPr lang="en-US" dirty="0" smtClean="0"/>
              <a:t>C# </a:t>
            </a:r>
            <a:r>
              <a:rPr lang="bg-BG" dirty="0" smtClean="0"/>
              <a:t>и </a:t>
            </a:r>
            <a:r>
              <a:rPr lang="en-US" dirty="0" smtClean="0"/>
              <a:t>Visual Studio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Прости </a:t>
            </a:r>
            <a:r>
              <a:rPr lang="ru-RU" dirty="0"/>
              <a:t>пресмятания с числа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Проверки (</a:t>
            </a:r>
            <a:r>
              <a:rPr lang="en-US" dirty="0" smtClean="0"/>
              <a:t>if </a:t>
            </a:r>
            <a:r>
              <a:rPr lang="bg-BG" dirty="0" smtClean="0"/>
              <a:t>конструкция)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По-сложни проверки (вложени </a:t>
            </a:r>
            <a:r>
              <a:rPr lang="en-US" dirty="0" smtClean="0"/>
              <a:t>if)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Повторения </a:t>
            </a:r>
            <a:r>
              <a:rPr lang="ru-RU" dirty="0"/>
              <a:t>(цикли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Учебна програма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Чертане на фигурки </a:t>
            </a:r>
            <a:r>
              <a:rPr lang="ru-RU" dirty="0" smtClean="0"/>
              <a:t>на конзолата с </a:t>
            </a:r>
            <a:r>
              <a:rPr lang="ru-RU" dirty="0"/>
              <a:t>цикли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Вложени цикли </a:t>
            </a:r>
            <a:r>
              <a:rPr lang="ru-RU" dirty="0" smtClean="0"/>
              <a:t>– </a:t>
            </a:r>
            <a:r>
              <a:rPr lang="bg-BG" dirty="0" smtClean="0"/>
              <a:t>решаване на </a:t>
            </a:r>
            <a:r>
              <a:rPr lang="ru-RU" dirty="0" smtClean="0"/>
              <a:t>задачи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Подготовка за </a:t>
            </a:r>
            <a:r>
              <a:rPr lang="ru-RU" dirty="0" smtClean="0"/>
              <a:t>приемен изпит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Практически </a:t>
            </a:r>
            <a:r>
              <a:rPr lang="ru-RU" dirty="0" smtClean="0"/>
              <a:t>приемен </a:t>
            </a:r>
            <a:r>
              <a:rPr lang="ru-RU" dirty="0"/>
              <a:t>изпит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Учебна програма</a:t>
            </a:r>
            <a:r>
              <a:rPr lang="en-US" dirty="0" smtClean="0"/>
              <a:t> (2)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6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61152"/>
            <a:ext cx="8938472" cy="820600"/>
          </a:xfrm>
        </p:spPr>
        <p:txBody>
          <a:bodyPr/>
          <a:lstStyle/>
          <a:p>
            <a:r>
              <a:rPr lang="bg-BG" dirty="0" smtClean="0"/>
              <a:t>Преподаватели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6812" y="1219200"/>
            <a:ext cx="7315200" cy="3978194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5612" y="1524000"/>
            <a:ext cx="8839200" cy="45878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noProof="1" smtClean="0">
                <a:solidFill>
                  <a:schemeClr val="tx2">
                    <a:lumMod val="75000"/>
                  </a:schemeClr>
                </a:solidFill>
              </a:rPr>
              <a:t>Стефани Николова</a:t>
            </a:r>
            <a:endParaRPr lang="en-US" sz="3600" b="1" noProof="1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400" dirty="0"/>
              <a:t>Топ студент в </a:t>
            </a:r>
            <a:r>
              <a:rPr lang="bg-BG" sz="3400" dirty="0" smtClean="0"/>
              <a:t>СофтУни</a:t>
            </a:r>
          </a:p>
          <a:p>
            <a:pPr lvl="1">
              <a:lnSpc>
                <a:spcPct val="100000"/>
              </a:lnSpc>
            </a:pPr>
            <a:r>
              <a:rPr lang="bg-BG" sz="3400" dirty="0" smtClean="0"/>
              <a:t>Студент във ФМИ – софтуерно инженерство</a:t>
            </a:r>
          </a:p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Божидар </a:t>
            </a:r>
            <a:r>
              <a:rPr lang="bg-BG" sz="3600" b="1" dirty="0" smtClean="0">
                <a:solidFill>
                  <a:schemeClr val="tx2">
                    <a:lumMod val="75000"/>
                  </a:schemeClr>
                </a:solidFill>
              </a:rPr>
              <a:t>Гевечанов</a:t>
            </a:r>
            <a:endParaRPr lang="en-US" sz="36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3200" noProof="1" smtClean="0"/>
              <a:t>Трейнър в СофтУни</a:t>
            </a:r>
            <a:endParaRPr lang="en-US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3200" dirty="0"/>
              <a:t>Топ студент в </a:t>
            </a:r>
            <a:r>
              <a:rPr lang="bg-BG" sz="3200" dirty="0" smtClean="0"/>
              <a:t>СофтУни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Преподаватели</a:t>
            </a:r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1497" y="1600200"/>
            <a:ext cx="2276475" cy="227285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1497" y="3962400"/>
            <a:ext cx="2272850" cy="227285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77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1049</Words>
  <Application>Microsoft Office PowerPoint</Application>
  <PresentationFormat>Custom</PresentationFormat>
  <Paragraphs>237</Paragraphs>
  <Slides>29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1_SoftUni 16x9</vt:lpstr>
      <vt:lpstr>SoftUni 16x9</vt:lpstr>
      <vt:lpstr>Основи на програмирането</vt:lpstr>
      <vt:lpstr>Съдържание</vt:lpstr>
      <vt:lpstr>Основи на програмирането</vt:lpstr>
      <vt:lpstr>Основи на програмирането в СофтУни</vt:lpstr>
      <vt:lpstr>Цели на курса</vt:lpstr>
      <vt:lpstr>Учебна програма</vt:lpstr>
      <vt:lpstr>Учебна програма (2)</vt:lpstr>
      <vt:lpstr>Преподаватели</vt:lpstr>
      <vt:lpstr>Преподаватели</vt:lpstr>
      <vt:lpstr>Преподаватели</vt:lpstr>
      <vt:lpstr>Основи на програмирането</vt:lpstr>
      <vt:lpstr>Упражнения и домашни</vt:lpstr>
      <vt:lpstr>Упражнения и домашни (2)</vt:lpstr>
      <vt:lpstr>Практически изпит</vt:lpstr>
      <vt:lpstr>Система за онлайн оценяване </vt:lpstr>
      <vt:lpstr>Примерна изпитна задача</vt:lpstr>
      <vt:lpstr>Примерна изпитна задача – решение</vt:lpstr>
      <vt:lpstr>Резултати от приемен изпит</vt:lpstr>
      <vt:lpstr>Система за оценяване в курса</vt:lpstr>
      <vt:lpstr>Ресурси</vt:lpstr>
      <vt:lpstr>Сайт на курса и материали</vt:lpstr>
      <vt:lpstr>Слайдове, видео, домашни</vt:lpstr>
      <vt:lpstr>Книга "Въведение в програмирането със C#"</vt:lpstr>
      <vt:lpstr>Препоръчителен софтуер</vt:lpstr>
      <vt:lpstr>Ментори и асистенти</vt:lpstr>
      <vt:lpstr>Представяне на менторите</vt:lpstr>
      <vt:lpstr>Основи на програмирането – откриване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2017-03-03T23:27:36Z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